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 snapToGrid="0">
      <p:cViewPr varScale="1">
        <p:scale>
          <a:sx n="105" d="100"/>
          <a:sy n="105" d="100"/>
        </p:scale>
        <p:origin x="714" y="114"/>
      </p:cViewPr>
      <p:guideLst>
        <p:guide pos="2160" orient="horz"/>
        <p:guide pos="384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FDA7AC-8CF1-49DF-BB7E-B50486077D8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75AB29-4C0B-4ADC-B9AA-A828D3D0F3C6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914400" y="145774"/>
            <a:ext cx="101246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>
                <a:solidFill>
                  <a:prstClr val="black"/>
                </a:solidFill>
                <a:latin typeface="Times New Roman"/>
                <a:cs typeface="Times New Roman"/>
              </a:rPr>
              <a:t>Включение в реестр для осуществлении деятельности в сфере обязательного медицинского страхования по Московской областной программе обязательного медицинского страхования</a:t>
            </a:r>
            <a:endParaRPr lang="ru-RU" sz="2000" b="1">
              <a:solidFill>
                <a:prstClr val="black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xmlns:a="http://schemas.openxmlformats.org/drawingml/2006/main" noGrp="1"/>
          </p:cNvGraphicFramePr>
          <p:nvPr/>
        </p:nvGraphicFramePr>
        <p:xfrm>
          <a:off x="507659" y="2519903"/>
          <a:ext cx="11368523" cy="3948215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447219"/>
                <a:gridCol w="2052727"/>
                <a:gridCol w="2144111"/>
                <a:gridCol w="1309539"/>
                <a:gridCol w="2403179"/>
                <a:gridCol w="1156088"/>
                <a:gridCol w="1855660"/>
              </a:tblGrid>
              <a:tr h="398391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Периодичность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 предоставления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Электронная система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Ответственное лицо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119573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Подача Уведомления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включении в реестр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Минздрава России от 21.08.2025 № 496н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утверждении Правил обязательного медицинского страхования», п. 118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Ежегодно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1 сентября года, предшествующего году,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котором медицинская организация намерена осуществлять деятельность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сфере ОМС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ГИС ОМС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Кузьменко Ольга Олеговна,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64582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Уведомление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 изменении сведений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медицинской организации (актуализация)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Минздрава России от 21.08.2025 № 496н 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утверждении Правил обязательного медицинского страхования», п. 130</a:t>
                      </a:r>
                      <a:endParaRPr/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Регулярно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позднее двух рабочих дней со дня наступления изменений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ГИС ОМС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Кузьменко Ольга Олеговна,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792654">
                <a:tc gridSpan="7"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Информация размещена на сайте Территориального фонда обязательного медицинского страхования Московской области </a:t>
                      </a:r>
                      <a:r>
                        <a:rPr lang="en-US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https://www.mofoms.ru/medorganizatsiyam/poryadok-podachi-uvedomleniya-o-vklyuchenii-v-reestr-meditsinskikh-organizatsiy/</a:t>
                      </a:r>
                      <a:endParaRPr lang="ru-RU" sz="140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 rot="10800000" flipV="1">
            <a:off x="507659" y="1749952"/>
            <a:ext cx="10914440" cy="473822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1800" b="1">
                <a:latin typeface="Times New Roman"/>
                <a:cs typeface="Times New Roman"/>
              </a:rPr>
              <a:t>Медицинские организации государственной или муниципальной системы здравоохранения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914400" y="145774"/>
            <a:ext cx="101246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>
                <a:solidFill>
                  <a:prstClr val="black"/>
                </a:solidFill>
                <a:latin typeface="Times New Roman"/>
                <a:cs typeface="Times New Roman"/>
              </a:rPr>
              <a:t>Включение в реестр для осуществлении деятельности в сфере обязательного медицинского страхования по Московской областной программе обязательного медицинского страхования</a:t>
            </a:r>
            <a:endParaRPr lang="ru-RU" sz="2000" b="1">
              <a:solidFill>
                <a:prstClr val="black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xmlns:a="http://schemas.openxmlformats.org/drawingml/2006/main" noGrp="1"/>
          </p:cNvGraphicFramePr>
          <p:nvPr/>
        </p:nvGraphicFramePr>
        <p:xfrm>
          <a:off x="1153812" y="2046081"/>
          <a:ext cx="10058984" cy="3948215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447219"/>
                <a:gridCol w="2052727"/>
                <a:gridCol w="2144111"/>
                <a:gridCol w="2403179"/>
                <a:gridCol w="1156088"/>
                <a:gridCol w="1855660"/>
              </a:tblGrid>
              <a:tr h="398391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 предоставления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Электронная система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Ответственное лицо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119573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Подача Заявления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включении в реестр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Минздрава России от 21.08.2025 № 496н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утверждении Правил обязательного медицинского страхования», п. 128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gridSpan="2"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порядке и по форме, установленным Правительством Российской Федерации</a:t>
                      </a:r>
                      <a:endParaRPr/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rowSpan="2">
                  <a:txBody>
                    <a:bodyPr/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Кузьменко Ольга Олеговна,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64582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Уведомление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 изменении сведений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медицинской организации (актуализация)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Минздрава России от 28.02.2019 № 108н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утверждении Правил обязательного медицинского страхования», п. 130</a:t>
                      </a:r>
                      <a:endParaRPr/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позднее двух рабочих дней со дня наступления изменений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ГИС ОМС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vMerge="1">
                  <a:txBody>
                    <a:bodyPr/>
                    <a:p>
                      <a:pPr algn="l">
                        <a:defRPr/>
                      </a:pP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792654">
                <a:tc gridSpan="6"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Информация размещена на сайте Территориального фонда обязательного медицинского страхования Московской области </a:t>
                      </a:r>
                      <a:r>
                        <a:rPr lang="en-US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https://www.mofoms.ru/medorganizatsiyam/poryadok-podachi-uvedomleniya-o-vklyuchenii-v-reestr-meditsinskikh-organizatsiy/</a:t>
                      </a:r>
                      <a:endParaRPr lang="ru-RU" sz="140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 rot="10800000" flipV="1">
            <a:off x="388787" y="1366848"/>
            <a:ext cx="10914440" cy="47382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1800" b="1">
                <a:latin typeface="Times New Roman"/>
                <a:cs typeface="Times New Roman"/>
              </a:rPr>
              <a:t>Медицинские организации частной системы здравоохранения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1123731" name="Заголовок 1"/>
          <p:cNvSpPr>
            <a:spLocks noGrp="1"/>
          </p:cNvSpPr>
          <p:nvPr>
            <p:ph type="title"/>
          </p:nvPr>
        </p:nvSpPr>
        <p:spPr bwMode="auto">
          <a:xfrm>
            <a:off x="637031" y="218820"/>
            <a:ext cx="10515600" cy="837059"/>
          </a:xfrm>
        </p:spPr>
        <p:txBody>
          <a:bodyPr/>
          <a:lstStyle/>
          <a:p>
            <a:pPr>
              <a:defRPr/>
            </a:pPr>
            <a:r>
              <a:rPr sz="2800">
                <a:latin typeface="Times New Roman"/>
                <a:ea typeface="Times New Roman"/>
                <a:cs typeface="Times New Roman"/>
              </a:rPr>
              <a:t>Сведения</a:t>
            </a:r>
            <a:r>
              <a:rPr sz="2800"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latin typeface="Times New Roman"/>
                <a:ea typeface="Times New Roman"/>
                <a:cs typeface="Times New Roman"/>
              </a:rPr>
              <a:t>подлежащие</a:t>
            </a:r>
            <a:r>
              <a:rPr sz="2800"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latin typeface="Times New Roman"/>
                <a:ea typeface="Times New Roman"/>
                <a:cs typeface="Times New Roman"/>
              </a:rPr>
              <a:t>актуализации</a:t>
            </a:r>
            <a:r>
              <a:rPr sz="2800"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2800">
                <a:latin typeface="Times New Roman"/>
                <a:ea typeface="Times New Roman"/>
                <a:cs typeface="Times New Roman"/>
              </a:rPr>
              <a:t>организацией</a:t>
            </a:r>
            <a:r>
              <a:rPr sz="2800">
                <a:latin typeface="Times New Roman"/>
                <a:ea typeface="Times New Roman"/>
                <a:cs typeface="Times New Roman"/>
              </a:rPr>
              <a:t> 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50319599" name=" 1150319598"/>
          <p:cNvSpPr/>
          <p:nvPr/>
        </p:nvSpPr>
        <p:spPr bwMode="auto">
          <a:xfrm>
            <a:off x="548700" y="1202183"/>
            <a:ext cx="11094597" cy="5212440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13) 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электронной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почты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номер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телефона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предпринимателя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осуществляющего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медицинскую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деятельность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</a:t>
            </a:r>
            <a:b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15) 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банковские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реквизиты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17) 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сведения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осуществляющих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деятельность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реализации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территориальной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программы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субъекта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Российской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Федерации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 </a:t>
            </a:r>
            <a:endParaRPr/>
          </a:p>
          <a:p>
            <a:pPr>
              <a:defRPr/>
            </a:pPr>
            <a:r>
              <a:rPr sz="1600"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полное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наименование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соответствии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сведениями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	ЕГРЮЛ;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реестровый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номер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вид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пределах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места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нахождения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уникальный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номер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пределах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места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нахождения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государственном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адресном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реестре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электронной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почты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номер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телефона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фамилию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имя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отчество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наличии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руководителя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-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банковские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реквизиты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наличии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18) 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сведения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адресах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оказания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помощи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территории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субъекта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Российской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Федерации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расположенных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данным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адресам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обособленных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подразделениях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(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или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наименованиях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подразделений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расположенных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данным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адресам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наличии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уникальные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номера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адресов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оказания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помощи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государственном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адресном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реестре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19) 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мощность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коечного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фонда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количество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врачей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участвующих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оказании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первичной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медико-санитарной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помощи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разрезе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профилей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адресов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оказания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медицинской 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помощи</a:t>
            </a:r>
            <a:r>
              <a:rPr sz="1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8" y="121787"/>
            <a:ext cx="10515600" cy="96740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200" b="1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Перечень отчетных форм медицинских организаций, подлежащих предоставлению</a:t>
            </a:r>
            <a:br>
              <a:rPr lang="ru-RU" sz="2200" b="1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</a:br>
            <a:r>
              <a:rPr lang="ru-RU" sz="2200" b="1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 в Аналитическое управление ТФОМС </a:t>
            </a:r>
            <a:r>
              <a:rPr lang="ru-RU" sz="2200" b="1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МО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501013" y="1208995"/>
          <a:ext cx="11189969" cy="5378958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440195"/>
                <a:gridCol w="2802511"/>
                <a:gridCol w="2186609"/>
                <a:gridCol w="1222109"/>
                <a:gridCol w="1574100"/>
                <a:gridCol w="1563756"/>
                <a:gridCol w="1400689"/>
              </a:tblGrid>
              <a:tr h="424623"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Периодичность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 предоставления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Электронная система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Ответственное лицо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123755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«Сведения о кредиторской задолженности медицинских организаций государственной и муниципальной систем здравоохранения, участвующих в реализации территориальной программы обязательного медицинского страхования»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Письмо ФОМС от 28.02.2024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00-10-21-2-04/3299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Ежемесячно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13 числа месяца, следующего 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отчетным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АИС ЦСОО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Кузьменко Ольга Олеговна,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78782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 № 14-МЕД (ОМС) – «Сведения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работе медицинских организаций в сфере ОМС»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Федеральной службы государственной статистики от 17.04.2014 № 258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раз в полугодие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1 полугодие – на 35 день после отчетного периода; за январь – декабрь – до 10 марта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АИС ЦСОО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90" marR="8890" marT="889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Шалаева Светлана Анатольевна,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12-08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85720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 i="0" u="none" strike="noStrike" cap="none" spc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 № 14-Ф(ОМС) – «Сведения о поступлении и расходовании средств ОМС медицинскими организациями»</a:t>
                      </a:r>
                      <a:endParaRPr lang="ru-RU" sz="1100" b="0" i="0" u="none" strike="noStrike" cap="none" spc="0">
                        <a:ln>
                          <a:noFill/>
                        </a:ln>
                        <a:solidFill>
                          <a:prstClr val="black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Федеральной службы государственной статистики от 17.04.2014 № 258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Ежеквартально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25 числа после отчетного периода, за январь – декабрь – до 1 марта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АИС ЦСОО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Сергеева Ирина Анатольевна,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12-86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152030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№ 62 «Сведения о ресурсном обеспечении и оказании медицинской помощи населению»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 Росстата от 18.12.2025 № 732 «Об утверждении формы федерального статистического наблюдения  №62 </a:t>
                      </a:r>
                      <a:r>
                        <a:rPr lang="ru-RU" sz="120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«Сведения о ресурсном обеспечении и оказании медицинской помощи населению» и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указаний по ее заполнению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Годовая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1 марта года, следующего за отчетным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 мониторинга ресурсного обеспечения здравоохранения, оказания и финансирования медицинской помощи населению МЗ РФ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Кузьменко Ольга Олеговна,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доб. тел. 12-83</a:t>
                      </a:r>
                      <a:endParaRPr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08472" y="363557"/>
            <a:ext cx="115542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2800" b="1">
                <a:latin typeface="Times New Roman"/>
                <a:ea typeface="Calibri"/>
              </a:rPr>
              <a:t>Отчёт о заработной плате работников медицинских организаций </a:t>
            </a:r>
            <a:br>
              <a:rPr lang="ru-RU" sz="2800" b="1">
                <a:latin typeface="Times New Roman"/>
                <a:ea typeface="Calibri"/>
              </a:rPr>
            </a:br>
            <a:r>
              <a:rPr lang="ru-RU" sz="2800" b="1">
                <a:latin typeface="Times New Roman"/>
                <a:ea typeface="Calibri"/>
              </a:rPr>
              <a:t>в сфере обязательного медицинского страхования</a:t>
            </a:r>
            <a:endParaRPr lang="ru-RU" sz="2800">
              <a:latin typeface="Times New Roman"/>
              <a:ea typeface="Calibri"/>
            </a:endParaRPr>
          </a:p>
        </p:txBody>
      </p:sp>
      <p:graphicFrame>
        <p:nvGraphicFramePr>
          <p:cNvPr id="5" name="Таблица 4"/>
          <p:cNvGraphicFramePr>
            <a:graphicFrameLocks xmlns:a="http://schemas.openxmlformats.org/drawingml/2006/main" noGrp="1"/>
          </p:cNvGraphicFramePr>
          <p:nvPr/>
        </p:nvGraphicFramePr>
        <p:xfrm>
          <a:off x="308473" y="1388125"/>
          <a:ext cx="11554285" cy="2040876"/>
        </p:xfrm>
        <a:graphic>
          <a:graphicData uri="http://schemas.openxmlformats.org/drawingml/2006/table">
            <a:tbl>
              <a:tblPr firstRow="1" firstCol="1" lastRow="0" lastCol="0" bandRow="0" bandCol="0">
                <a:tableStyleId>{5C22544A-7EE6-4342-B048-85BDC9FD1C3A}</a:tableStyleId>
              </a:tblPr>
              <a:tblGrid>
                <a:gridCol w="431986"/>
                <a:gridCol w="3843946"/>
                <a:gridCol w="1934467"/>
                <a:gridCol w="1387460"/>
                <a:gridCol w="1562770"/>
                <a:gridCol w="1210195"/>
                <a:gridCol w="1183461"/>
              </a:tblGrid>
              <a:tr h="68029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№ п/п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НПА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Периодичность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Сроки предоставления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Электронная система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Ответственное лицо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68029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Форма ЗП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Приказ ФФОМС от 26.03.2013 № 65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АИС ЦСОО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rowSpan="2">
                  <a:txBody>
                    <a:bodyPr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Шевченко Наталья Геннадьевна, доб. тел. 11-17; </a:t>
                      </a:r>
                      <a:br>
                        <a:rPr lang="ru-RU" sz="1200" u="none" strike="noStrike">
                          <a:latin typeface="Times New Roman"/>
                          <a:cs typeface="Times New Roman"/>
                        </a:rPr>
                      </a:b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Исаева Татьяна Петровна,      доб. тел.  12-81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15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</a:tr>
              <a:tr h="68029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Форма ЗП_частные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Приказ ФФОМС от 26.03.2013 № 65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/>
                          <a:cs typeface="Times New Roman"/>
                        </a:rPr>
                        <a:t>АИС ЦСОО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573" marR="8573" marT="8573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308472" y="4560983"/>
            <a:ext cx="11675050" cy="132343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Нормативная документация размещена на сайте Территориального фонда обязательного медицинского страхования Московской области </a:t>
            </a:r>
            <a:r>
              <a:rPr lang="en-US" sz="160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https://www.mofoms.ru/dokumenty/normativnaya-baza/regionalnye-normativnye-pravovye-akty-federalnye-i-regionalnye-dokumenty/</a:t>
            </a:r>
            <a:endParaRPr lang="ru-RU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a:t>
            </a:r>
            <a:endParaRPr lang="ru-RU" sz="24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31845" y="3861082"/>
            <a:ext cx="5012834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800" i="1">
                <a:latin typeface="Times New Roman"/>
                <a:ea typeface="Calibri"/>
              </a:rPr>
              <a:t>СПРАВОЧНО:</a:t>
            </a:r>
            <a:endParaRPr lang="ru-RU" sz="2800" i="1">
              <a:latin typeface="Times New Roman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Р7-Офис/2025.3.1.923</Application>
  <DocSecurity>0</DocSecurity>
  <PresentationFormat>Широкоэкранный</PresentationFormat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>tfoms mo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Ларин Алексей Александрович</dc:creator>
  <cp:keywords/>
  <dc:description/>
  <dc:identifier/>
  <dc:language/>
  <cp:lastModifiedBy>arhangelskaya</cp:lastModifiedBy>
  <cp:revision>57</cp:revision>
  <dcterms:created xsi:type="dcterms:W3CDTF">2020-12-21T12:18:05Z</dcterms:created>
  <dcterms:modified xsi:type="dcterms:W3CDTF">2025-12-24T14:01:08Z</dcterms:modified>
  <cp:category/>
  <cp:contentStatus/>
  <cp:version/>
</cp:coreProperties>
</file>